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4"/>
  </p:notesMasterIdLst>
  <p:sldIdLst>
    <p:sldId id="3825" r:id="rId5"/>
    <p:sldId id="3826" r:id="rId6"/>
    <p:sldId id="3828" r:id="rId7"/>
    <p:sldId id="3827" r:id="rId8"/>
    <p:sldId id="3835" r:id="rId9"/>
    <p:sldId id="3836" r:id="rId10"/>
    <p:sldId id="3837" r:id="rId11"/>
    <p:sldId id="3838" r:id="rId12"/>
    <p:sldId id="3839" r:id="rId13"/>
    <p:sldId id="3840" r:id="rId14"/>
    <p:sldId id="3841" r:id="rId15"/>
    <p:sldId id="3842" r:id="rId16"/>
    <p:sldId id="3843" r:id="rId17"/>
    <p:sldId id="3844" r:id="rId18"/>
    <p:sldId id="3845" r:id="rId19"/>
    <p:sldId id="3846" r:id="rId20"/>
    <p:sldId id="3847" r:id="rId21"/>
    <p:sldId id="3829" r:id="rId22"/>
    <p:sldId id="383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4D585E-895A-48C6-BCD6-D17433A20CFE}" v="1" dt="2022-09-03T16:24:45.6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632" autoAdjust="0"/>
    <p:restoredTop sz="94660"/>
  </p:normalViewPr>
  <p:slideViewPr>
    <p:cSldViewPr snapToGrid="0">
      <p:cViewPr varScale="1">
        <p:scale>
          <a:sx n="77" d="100"/>
          <a:sy n="77" d="100"/>
        </p:scale>
        <p:origin x="108" y="90"/>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mnia hosny" userId="a5132d2c34faab28" providerId="LiveId" clId="{484D585E-895A-48C6-BCD6-D17433A20CFE}"/>
    <pc:docChg chg="custSel addSld modSld">
      <pc:chgData name="omnia hosny" userId="a5132d2c34faab28" providerId="LiveId" clId="{484D585E-895A-48C6-BCD6-D17433A20CFE}" dt="2022-09-03T18:36:39.589" v="31" actId="20577"/>
      <pc:docMkLst>
        <pc:docMk/>
      </pc:docMkLst>
      <pc:sldChg chg="modSp mod">
        <pc:chgData name="omnia hosny" userId="a5132d2c34faab28" providerId="LiveId" clId="{484D585E-895A-48C6-BCD6-D17433A20CFE}" dt="2022-09-03T18:35:58.708" v="25" actId="20577"/>
        <pc:sldMkLst>
          <pc:docMk/>
          <pc:sldMk cId="800962904" sldId="3825"/>
        </pc:sldMkLst>
        <pc:spChg chg="mod">
          <ac:chgData name="omnia hosny" userId="a5132d2c34faab28" providerId="LiveId" clId="{484D585E-895A-48C6-BCD6-D17433A20CFE}" dt="2022-09-03T18:35:58.708" v="25" actId="20577"/>
          <ac:spMkLst>
            <pc:docMk/>
            <pc:sldMk cId="800962904" sldId="3825"/>
            <ac:spMk id="3" creationId="{72CC4EC4-809C-4FD2-AA20-009F08590DA6}"/>
          </ac:spMkLst>
        </pc:spChg>
      </pc:sldChg>
      <pc:sldChg chg="addSp delSp modSp mod">
        <pc:chgData name="omnia hosny" userId="a5132d2c34faab28" providerId="LiveId" clId="{484D585E-895A-48C6-BCD6-D17433A20CFE}" dt="2022-09-03T18:36:39.589" v="31" actId="20577"/>
        <pc:sldMkLst>
          <pc:docMk/>
          <pc:sldMk cId="962258905" sldId="3834"/>
        </pc:sldMkLst>
        <pc:spChg chg="del">
          <ac:chgData name="omnia hosny" userId="a5132d2c34faab28" providerId="LiveId" clId="{484D585E-895A-48C6-BCD6-D17433A20CFE}" dt="2022-09-03T18:36:26.698" v="26" actId="21"/>
          <ac:spMkLst>
            <pc:docMk/>
            <pc:sldMk cId="962258905" sldId="3834"/>
            <ac:spMk id="3" creationId="{21F0B6E0-1F7C-4E6A-87B1-554ADE739CD1}"/>
          </ac:spMkLst>
        </pc:spChg>
        <pc:spChg chg="mod">
          <ac:chgData name="omnia hosny" userId="a5132d2c34faab28" providerId="LiveId" clId="{484D585E-895A-48C6-BCD6-D17433A20CFE}" dt="2022-09-03T18:36:39.589" v="31" actId="20577"/>
          <ac:spMkLst>
            <pc:docMk/>
            <pc:sldMk cId="962258905" sldId="3834"/>
            <ac:spMk id="4" creationId="{6F95E0EB-F1F4-436B-A218-93E100A66902}"/>
          </ac:spMkLst>
        </pc:spChg>
        <pc:spChg chg="add del mod">
          <ac:chgData name="omnia hosny" userId="a5132d2c34faab28" providerId="LiveId" clId="{484D585E-895A-48C6-BCD6-D17433A20CFE}" dt="2022-09-03T18:36:32.403" v="27" actId="21"/>
          <ac:spMkLst>
            <pc:docMk/>
            <pc:sldMk cId="962258905" sldId="3834"/>
            <ac:spMk id="8" creationId="{D4E95E23-5A75-E04F-C1EF-649BE346981E}"/>
          </ac:spMkLst>
        </pc:spChg>
      </pc:sldChg>
      <pc:sldChg chg="addSp delSp modSp new mod">
        <pc:chgData name="omnia hosny" userId="a5132d2c34faab28" providerId="LiveId" clId="{484D585E-895A-48C6-BCD6-D17433A20CFE}" dt="2022-09-03T16:24:50.339" v="3" actId="27614"/>
        <pc:sldMkLst>
          <pc:docMk/>
          <pc:sldMk cId="829084592" sldId="3847"/>
        </pc:sldMkLst>
        <pc:spChg chg="del">
          <ac:chgData name="omnia hosny" userId="a5132d2c34faab28" providerId="LiveId" clId="{484D585E-895A-48C6-BCD6-D17433A20CFE}" dt="2022-09-03T16:24:24.414" v="1" actId="21"/>
          <ac:spMkLst>
            <pc:docMk/>
            <pc:sldMk cId="829084592" sldId="3847"/>
            <ac:spMk id="2" creationId="{6B9D8B7E-8DE1-2B34-95E6-646AB1878145}"/>
          </ac:spMkLst>
        </pc:spChg>
        <pc:spChg chg="del">
          <ac:chgData name="omnia hosny" userId="a5132d2c34faab28" providerId="LiveId" clId="{484D585E-895A-48C6-BCD6-D17433A20CFE}" dt="2022-09-03T16:24:45.645" v="2" actId="931"/>
          <ac:spMkLst>
            <pc:docMk/>
            <pc:sldMk cId="829084592" sldId="3847"/>
            <ac:spMk id="3" creationId="{8A712662-85C6-5418-ED28-A0C022B25A14}"/>
          </ac:spMkLst>
        </pc:spChg>
        <pc:picChg chg="add mod">
          <ac:chgData name="omnia hosny" userId="a5132d2c34faab28" providerId="LiveId" clId="{484D585E-895A-48C6-BCD6-D17433A20CFE}" dt="2022-09-03T16:24:50.339" v="3" actId="27614"/>
          <ac:picMkLst>
            <pc:docMk/>
            <pc:sldMk cId="829084592" sldId="3847"/>
            <ac:picMk id="8" creationId="{28DA7AF2-9191-D536-E627-AFB7095EE67D}"/>
          </ac:picMkLst>
        </pc:picChg>
      </pc:sldChg>
    </pc:docChg>
  </pc:docChgLst>
</pc:chgInfo>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9/3/2022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t>OOP</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t>Omnia Hosny</a:t>
            </a:r>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686834" y="2455479"/>
            <a:ext cx="3760474" cy="3159256"/>
          </a:xfrm>
        </p:spPr>
        <p:txBody>
          <a:bodyPr>
            <a:normAutofit/>
          </a:bodyPr>
          <a:lstStyle/>
          <a:p>
            <a:pPr fontAlgn="base"/>
            <a:r>
              <a:rPr lang="en-US" b="1" dirty="0">
                <a:solidFill>
                  <a:srgbClr val="FFFFFF"/>
                </a:solidFill>
                <a:latin typeface="urw-din"/>
              </a:rPr>
              <a:t>Polymorphism</a:t>
            </a:r>
            <a:r>
              <a:rPr lang="en-US" sz="3600" b="1" dirty="0">
                <a:solidFill>
                  <a:srgbClr val="FFFFFF"/>
                </a:solidFill>
                <a:latin typeface="urw-din"/>
              </a:rPr>
              <a:t>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r>
              <a:rPr lang="en-US" dirty="0"/>
              <a:t>Polymorphism simply means having many forms.</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10</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387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Encapsulation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r>
              <a:rPr lang="en-US" dirty="0"/>
              <a:t>This puts restrictions on accessing variables and methods directly and can prevent the accidental modification of data. To prevent accidental change, an object’s variable can only be changed by an object’s method. Those types of variables are known as private variables.</a:t>
            </a:r>
          </a:p>
          <a:p>
            <a:endParaRPr lang="en-US" dirty="0"/>
          </a:p>
          <a:p>
            <a:r>
              <a:rPr lang="en-US" dirty="0"/>
              <a:t>A class is an example of encapsulation as it encapsulates all the data that is member functions, variables, etc.</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11</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9733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Constructor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fontScale="92500" lnSpcReduction="20000"/>
          </a:bodyPr>
          <a:lstStyle/>
          <a:p>
            <a:pPr marL="0" indent="0">
              <a:buNone/>
            </a:pPr>
            <a:endParaRPr lang="en-US" dirty="0"/>
          </a:p>
          <a:p>
            <a:r>
              <a:rPr lang="en-US" dirty="0"/>
              <a:t>Types of constructors : </a:t>
            </a:r>
          </a:p>
          <a:p>
            <a:endParaRPr lang="en-US" dirty="0"/>
          </a:p>
          <a:p>
            <a:pPr marL="514350" indent="-514350">
              <a:buFont typeface="+mj-lt"/>
              <a:buAutoNum type="arabicPeriod"/>
            </a:pPr>
            <a:r>
              <a:rPr lang="en-US" dirty="0"/>
              <a:t>default constructor: The default constructor is a simple constructor which doesn’t accept any arguments. Its definition has only one argument which is a reference to the instance being constructed.</a:t>
            </a:r>
          </a:p>
          <a:p>
            <a:pPr marL="514350" indent="-514350">
              <a:buFont typeface="+mj-lt"/>
              <a:buAutoNum type="arabicPeriod"/>
            </a:pPr>
            <a:r>
              <a:rPr lang="en-US" dirty="0"/>
              <a:t>parameterized constructor: constructor with parameters is known as parameterized constructor. The parameterized constructor takes its first argument as a reference to the instance being constructed known as self and the rest of the arguments are provided by the programmer.</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12</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43184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Constructor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fontScale="92500" lnSpcReduction="20000"/>
          </a:bodyPr>
          <a:lstStyle/>
          <a:p>
            <a:pPr marL="0" indent="0">
              <a:buNone/>
            </a:pPr>
            <a:endParaRPr lang="en-US" dirty="0"/>
          </a:p>
          <a:p>
            <a:r>
              <a:rPr lang="en-US" dirty="0"/>
              <a:t>Types of constructors : </a:t>
            </a:r>
          </a:p>
          <a:p>
            <a:endParaRPr lang="en-US" dirty="0"/>
          </a:p>
          <a:p>
            <a:pPr marL="514350" indent="-514350">
              <a:buFont typeface="+mj-lt"/>
              <a:buAutoNum type="arabicPeriod"/>
            </a:pPr>
            <a:r>
              <a:rPr lang="en-US" dirty="0"/>
              <a:t>default constructor: The default constructor is a simple constructor which doesn’t accept any arguments. Its definition has only one argument which is a reference to the instance being constructed.</a:t>
            </a:r>
          </a:p>
          <a:p>
            <a:pPr marL="514350" indent="-514350">
              <a:buFont typeface="+mj-lt"/>
              <a:buAutoNum type="arabicPeriod"/>
            </a:pPr>
            <a:r>
              <a:rPr lang="en-US" dirty="0"/>
              <a:t>parameterized constructor: constructor with parameters is known as parameterized constructor. The parameterized constructor takes its first argument as a reference to the instance being constructed known as self and the rest of the arguments are provided by the programmer.</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13</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984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Destructors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pPr marL="0" indent="0">
              <a:buNone/>
            </a:pPr>
            <a:r>
              <a:rPr lang="en-US" dirty="0"/>
              <a:t>Destructors are called when an object gets destroyed. In Python, destructors are not needed as much as in C++ because Python has a garbage collector that handles memory management automatically. </a:t>
            </a:r>
          </a:p>
          <a:p>
            <a:pPr marL="0" indent="0">
              <a:buNone/>
            </a:pPr>
            <a:r>
              <a:rPr lang="en-US" dirty="0"/>
              <a:t>The __del__() method is a known as a destructor method in Python. It is called when all references to the object have been deleted </a:t>
            </a:r>
            <a:r>
              <a:rPr lang="en-US" dirty="0" err="1"/>
              <a:t>i.e</a:t>
            </a:r>
            <a:r>
              <a:rPr lang="en-US" dirty="0"/>
              <a:t> when an object is garbage collected. </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14</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5891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Decorator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pPr marL="0" indent="0">
              <a:buNone/>
            </a:pPr>
            <a:r>
              <a:rPr lang="en-US" dirty="0"/>
              <a:t>What is Class Method in Python? </a:t>
            </a:r>
          </a:p>
          <a:p>
            <a:pPr marL="0" indent="0">
              <a:buNone/>
            </a:pPr>
            <a:r>
              <a:rPr lang="en-US" dirty="0"/>
              <a:t>The @classmethod decorator is a built-in function decorator that is an expression that gets evaluated after your function is defined. The result of that evaluation shadows your function definition. A class method receives the class as an implicit first argument, just like an instance method receives the instance </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15</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3877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0" y="2842591"/>
            <a:ext cx="3887234" cy="2772144"/>
          </a:xfrm>
        </p:spPr>
        <p:txBody>
          <a:bodyPr>
            <a:normAutofit/>
          </a:bodyPr>
          <a:lstStyle/>
          <a:p>
            <a:pPr fontAlgn="base"/>
            <a:r>
              <a:rPr lang="en-US" sz="4800" b="1" dirty="0">
                <a:solidFill>
                  <a:srgbClr val="FFFFFF"/>
                </a:solidFill>
                <a:latin typeface="urw-din"/>
              </a:rPr>
              <a:t>Decorator</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pPr marL="0" indent="0">
              <a:buNone/>
            </a:pPr>
            <a:r>
              <a:rPr lang="en-US" dirty="0"/>
              <a:t>What is the Static Method in Python?</a:t>
            </a:r>
          </a:p>
          <a:p>
            <a:pPr marL="0" indent="0">
              <a:buNone/>
            </a:pPr>
            <a:r>
              <a:rPr lang="en-US" dirty="0"/>
              <a:t>A static method does not receive an implicit first argument. A static method is also a method that is bound to the class and not the object of the class. This method can’t access or modify the class state. It is present in a class because it makes sense for the method to be present in class.</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16</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7346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Table&#10;&#10;Description automatically generated">
            <a:extLst>
              <a:ext uri="{FF2B5EF4-FFF2-40B4-BE49-F238E27FC236}">
                <a16:creationId xmlns:a16="http://schemas.microsoft.com/office/drawing/2014/main" id="{28DA7AF2-9191-D536-E627-AFB7095EE67D}"/>
              </a:ext>
            </a:extLst>
          </p:cNvPr>
          <p:cNvPicPr>
            <a:picLocks noGrp="1" noChangeAspect="1"/>
          </p:cNvPicPr>
          <p:nvPr>
            <p:ph idx="1"/>
          </p:nvPr>
        </p:nvPicPr>
        <p:blipFill>
          <a:blip r:embed="rId2"/>
          <a:stretch>
            <a:fillRect/>
          </a:stretch>
        </p:blipFill>
        <p:spPr>
          <a:xfrm>
            <a:off x="1453043" y="1911350"/>
            <a:ext cx="9282739" cy="3859213"/>
          </a:xfrm>
        </p:spPr>
      </p:pic>
      <p:sp>
        <p:nvSpPr>
          <p:cNvPr id="4" name="Date Placeholder 3">
            <a:extLst>
              <a:ext uri="{FF2B5EF4-FFF2-40B4-BE49-F238E27FC236}">
                <a16:creationId xmlns:a16="http://schemas.microsoft.com/office/drawing/2014/main" id="{32C48792-4E63-4EFB-A6B1-EC1387118C89}"/>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5" name="Footer Placeholder 4">
            <a:extLst>
              <a:ext uri="{FF2B5EF4-FFF2-40B4-BE49-F238E27FC236}">
                <a16:creationId xmlns:a16="http://schemas.microsoft.com/office/drawing/2014/main" id="{F9B8D204-07FD-ED09-0858-EFADF0E74CA5}"/>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id="{D65DFD7A-6631-27B1-79D1-59B761CD1C5F}"/>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17</a:t>
            </a:fld>
            <a:endParaRPr lang="en-US" dirty="0">
              <a:solidFill>
                <a:prstClr val="black">
                  <a:tint val="75000"/>
                </a:prstClr>
              </a:solidFill>
            </a:endParaRPr>
          </a:p>
        </p:txBody>
      </p:sp>
    </p:spTree>
    <p:extLst>
      <p:ext uri="{BB962C8B-B14F-4D97-AF65-F5344CB8AC3E}">
        <p14:creationId xmlns:p14="http://schemas.microsoft.com/office/powerpoint/2010/main" val="829084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18</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9/3/2022</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19</a:t>
            </a:fld>
            <a:endParaRPr lang="en-US" noProof="0"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188226" y="1527048"/>
            <a:ext cx="6165574" cy="5012900"/>
          </a:xfrm>
        </p:spPr>
        <p:txBody>
          <a:bodyPr/>
          <a:lstStyle/>
          <a:p>
            <a:pPr marL="0" indent="0">
              <a:buNone/>
            </a:pPr>
            <a:r>
              <a:rPr lang="en-US" dirty="0"/>
              <a:t>Topic 1: What is OOP?</a:t>
            </a:r>
          </a:p>
          <a:p>
            <a:pPr marL="0" indent="0">
              <a:buNone/>
            </a:pPr>
            <a:r>
              <a:rPr lang="en-US" dirty="0"/>
              <a:t>Topic 2: Main Concepts of (OOPs) </a:t>
            </a:r>
          </a:p>
          <a:p>
            <a:pPr marL="0" indent="0">
              <a:buNone/>
            </a:pPr>
            <a:r>
              <a:rPr lang="en-US" dirty="0"/>
              <a:t>Topic 3: Explain Main Concepts</a:t>
            </a:r>
          </a:p>
          <a:p>
            <a:pPr marL="0" indent="0">
              <a:buNone/>
            </a:pPr>
            <a:r>
              <a:rPr lang="en-US" dirty="0"/>
              <a:t>Topic 4: Solution min project</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What is OOP?</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normAutofit lnSpcReduction="10000"/>
          </a:bodyPr>
          <a:lstStyle/>
          <a:p>
            <a:r>
              <a:rPr lang="en-US" dirty="0"/>
              <a:t>In Python, object-oriented Programming (OOPs) is a programming paradigm that uses objects and classes in programming. It aims to implement real-world entities like inheritance, polymorphisms, encapsulation, etc. in the programming. The main concept of OOPs is to bind the data and the functions that work on that together as a single unit so that no other part of the code can access this data.</a:t>
            </a:r>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two</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pPr algn="l" fontAlgn="base"/>
            <a:r>
              <a:rPr lang="en-US" b="1" i="0" dirty="0">
                <a:solidFill>
                  <a:srgbClr val="FFFFFF"/>
                </a:solidFill>
                <a:effectLst/>
                <a:latin typeface="urw-din"/>
              </a:rPr>
              <a:t>Main Concepts of Object-Oriented Programming (OOPs) </a:t>
            </a:r>
            <a:endParaRPr lang="en-US" dirty="0">
              <a:solidFill>
                <a:srgbClr val="FFFFFF"/>
              </a:solidFill>
            </a:endParaRPr>
          </a:p>
        </p:txBody>
      </p:sp>
    </p:spTree>
    <p:extLst>
      <p:ext uri="{BB962C8B-B14F-4D97-AF65-F5344CB8AC3E}">
        <p14:creationId xmlns:p14="http://schemas.microsoft.com/office/powerpoint/2010/main" val="809708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686834" y="1153572"/>
            <a:ext cx="3200400" cy="4461163"/>
          </a:xfrm>
        </p:spPr>
        <p:txBody>
          <a:bodyPr>
            <a:normAutofit/>
          </a:bodyPr>
          <a:lstStyle/>
          <a:p>
            <a:pPr fontAlgn="base"/>
            <a:r>
              <a:rPr lang="en-US" sz="3100" b="1" i="0" dirty="0">
                <a:solidFill>
                  <a:srgbClr val="FFFFFF"/>
                </a:solidFill>
                <a:effectLst/>
                <a:latin typeface="urw-din"/>
              </a:rPr>
              <a:t>Main Concepts of Object-Oriented Programming (OOPs)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a:bodyPr>
          <a:lstStyle/>
          <a:p>
            <a:r>
              <a:rPr lang="en-US" dirty="0"/>
              <a:t>Class</a:t>
            </a:r>
          </a:p>
          <a:p>
            <a:r>
              <a:rPr lang="en-US" dirty="0"/>
              <a:t>Objects</a:t>
            </a:r>
          </a:p>
          <a:p>
            <a:r>
              <a:rPr lang="en-US" dirty="0"/>
              <a:t>Polymorphism</a:t>
            </a:r>
          </a:p>
          <a:p>
            <a:r>
              <a:rPr lang="en-US" dirty="0"/>
              <a:t>Encapsulation</a:t>
            </a:r>
          </a:p>
          <a:p>
            <a:r>
              <a:rPr lang="en-US" dirty="0"/>
              <a:t>Inheritance</a:t>
            </a:r>
          </a:p>
          <a:p>
            <a:r>
              <a:rPr lang="en-US" dirty="0"/>
              <a:t>Data Abstraction</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6</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8312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686834" y="1153572"/>
            <a:ext cx="3200400" cy="4461163"/>
          </a:xfrm>
        </p:spPr>
        <p:txBody>
          <a:bodyPr>
            <a:normAutofit/>
          </a:bodyPr>
          <a:lstStyle/>
          <a:p>
            <a:pPr fontAlgn="base"/>
            <a:r>
              <a:rPr lang="en-US" sz="4800" b="1" dirty="0">
                <a:solidFill>
                  <a:srgbClr val="FFFFFF"/>
                </a:solidFill>
                <a:latin typeface="urw-din"/>
              </a:rPr>
              <a:t>C</a:t>
            </a:r>
            <a:r>
              <a:rPr lang="en-US" sz="4800" b="1" i="0" dirty="0">
                <a:solidFill>
                  <a:srgbClr val="FFFFFF"/>
                </a:solidFill>
                <a:effectLst/>
                <a:latin typeface="urw-din"/>
              </a:rPr>
              <a:t>lass</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lnSpcReduction="10000"/>
          </a:bodyPr>
          <a:lstStyle/>
          <a:p>
            <a:r>
              <a:rPr lang="en-US" dirty="0"/>
              <a:t>A class is a collection of objects. A class contains the prototype from which the objects are being created. It is a logical entity that contains some attributes and methods. </a:t>
            </a:r>
          </a:p>
          <a:p>
            <a:r>
              <a:rPr lang="en-US" dirty="0"/>
              <a:t>Some points on Python class:  </a:t>
            </a:r>
          </a:p>
          <a:p>
            <a:endParaRPr lang="en-US" dirty="0"/>
          </a:p>
          <a:p>
            <a:pPr marL="514350" indent="-514350">
              <a:buFont typeface="+mj-lt"/>
              <a:buAutoNum type="arabicPeriod"/>
            </a:pPr>
            <a:r>
              <a:rPr lang="en-US" dirty="0"/>
              <a:t>Classes are created by keyword class.</a:t>
            </a:r>
          </a:p>
          <a:p>
            <a:pPr marL="514350" indent="-514350">
              <a:buFont typeface="+mj-lt"/>
              <a:buAutoNum type="arabicPeriod"/>
            </a:pPr>
            <a:r>
              <a:rPr lang="en-US" dirty="0"/>
              <a:t>Attributes are the variables that belong to a class.</a:t>
            </a:r>
          </a:p>
          <a:p>
            <a:pPr marL="514350" indent="-514350">
              <a:buFont typeface="+mj-lt"/>
              <a:buAutoNum type="arabicPeriod"/>
            </a:pPr>
            <a:r>
              <a:rPr lang="en-US" dirty="0"/>
              <a:t>Attributes are always public and can be accessed using the dot (.) operator. </a:t>
            </a:r>
            <a:r>
              <a:rPr lang="en-US" dirty="0" err="1"/>
              <a:t>Eg.</a:t>
            </a:r>
            <a:r>
              <a:rPr lang="en-US" dirty="0"/>
              <a:t>: </a:t>
            </a:r>
            <a:r>
              <a:rPr lang="en-US" dirty="0" err="1"/>
              <a:t>Myclass.Myattribute</a:t>
            </a:r>
            <a:endParaRPr lang="en-US" dirty="0"/>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7</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0829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686834" y="1153572"/>
            <a:ext cx="3200400" cy="4461163"/>
          </a:xfrm>
        </p:spPr>
        <p:txBody>
          <a:bodyPr>
            <a:normAutofit/>
          </a:bodyPr>
          <a:lstStyle/>
          <a:p>
            <a:pPr fontAlgn="base"/>
            <a:r>
              <a:rPr lang="en-US" sz="4800" b="1" dirty="0">
                <a:solidFill>
                  <a:srgbClr val="FFFFFF"/>
                </a:solidFill>
                <a:latin typeface="urw-din"/>
              </a:rPr>
              <a:t>Object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lnSpcReduction="10000"/>
          </a:bodyPr>
          <a:lstStyle/>
          <a:p>
            <a:r>
              <a:rPr lang="en-US" dirty="0"/>
              <a:t>The object is an entity that has a state and behavior associated with it.</a:t>
            </a:r>
          </a:p>
          <a:p>
            <a:r>
              <a:rPr lang="en-US" dirty="0"/>
              <a:t>An object consists of :</a:t>
            </a:r>
          </a:p>
          <a:p>
            <a:endParaRPr lang="en-US" dirty="0"/>
          </a:p>
          <a:p>
            <a:pPr marL="514350" indent="-514350">
              <a:buFont typeface="+mj-lt"/>
              <a:buAutoNum type="arabicPeriod"/>
            </a:pPr>
            <a:r>
              <a:rPr lang="en-US" dirty="0"/>
              <a:t>State: It is represented by the attributes of an object. It also reflects the properties of an object.</a:t>
            </a:r>
          </a:p>
          <a:p>
            <a:pPr marL="514350" indent="-514350">
              <a:buFont typeface="+mj-lt"/>
              <a:buAutoNum type="arabicPeriod"/>
            </a:pPr>
            <a:r>
              <a:rPr lang="en-US" dirty="0"/>
              <a:t>Behavior: It is represented by the methods of an object. It also reflects the response of an object to other objects.</a:t>
            </a:r>
          </a:p>
          <a:p>
            <a:pPr marL="514350" indent="-514350">
              <a:buFont typeface="+mj-lt"/>
              <a:buAutoNum type="arabicPeriod"/>
            </a:pPr>
            <a:r>
              <a:rPr lang="en-US" dirty="0"/>
              <a:t>Identity: It gives a unique name to an object and enables one object to interact with other objects.</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8</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841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80031BC1-5E36-8B7F-9DD9-8709E9D7B337}"/>
              </a:ext>
            </a:extLst>
          </p:cNvPr>
          <p:cNvSpPr>
            <a:spLocks noGrp="1"/>
          </p:cNvSpPr>
          <p:nvPr>
            <p:ph type="title"/>
          </p:nvPr>
        </p:nvSpPr>
        <p:spPr>
          <a:xfrm>
            <a:off x="686834" y="1153572"/>
            <a:ext cx="3200400" cy="4461163"/>
          </a:xfrm>
        </p:spPr>
        <p:txBody>
          <a:bodyPr>
            <a:normAutofit/>
          </a:bodyPr>
          <a:lstStyle/>
          <a:p>
            <a:pPr fontAlgn="base"/>
            <a:r>
              <a:rPr lang="en-US" sz="4800" b="1" dirty="0">
                <a:solidFill>
                  <a:srgbClr val="FFFFFF"/>
                </a:solidFill>
                <a:latin typeface="urw-din"/>
              </a:rPr>
              <a:t>Inheritance </a:t>
            </a:r>
            <a:br>
              <a:rPr lang="en-US" sz="3100" b="1" i="0" dirty="0">
                <a:solidFill>
                  <a:srgbClr val="FFFFFF"/>
                </a:solidFill>
                <a:effectLst/>
                <a:latin typeface="urw-din"/>
              </a:rPr>
            </a:br>
            <a:br>
              <a:rPr lang="en-US" sz="3100" b="0" i="0" dirty="0">
                <a:solidFill>
                  <a:srgbClr val="FFFFFF"/>
                </a:solidFill>
                <a:effectLst/>
                <a:latin typeface="urw-din"/>
              </a:rPr>
            </a:br>
            <a:endParaRPr lang="en-US" sz="3100" dirty="0">
              <a:solidFill>
                <a:srgbClr val="FFFFFF"/>
              </a:solidFill>
            </a:endParaRPr>
          </a:p>
        </p:txBody>
      </p:sp>
      <p:sp>
        <p:nvSpPr>
          <p:cNvPr id="10" name="Content Placeholder 9">
            <a:extLst>
              <a:ext uri="{FF2B5EF4-FFF2-40B4-BE49-F238E27FC236}">
                <a16:creationId xmlns:a16="http://schemas.microsoft.com/office/drawing/2014/main" id="{9B78A08D-558D-B234-BDE6-26E913622645}"/>
              </a:ext>
            </a:extLst>
          </p:cNvPr>
          <p:cNvSpPr>
            <a:spLocks noGrp="1"/>
          </p:cNvSpPr>
          <p:nvPr>
            <p:ph idx="1"/>
          </p:nvPr>
        </p:nvSpPr>
        <p:spPr>
          <a:xfrm>
            <a:off x="4447308" y="591344"/>
            <a:ext cx="6906491" cy="5585619"/>
          </a:xfrm>
        </p:spPr>
        <p:txBody>
          <a:bodyPr anchor="ctr">
            <a:normAutofit fontScale="92500" lnSpcReduction="10000"/>
          </a:bodyPr>
          <a:lstStyle/>
          <a:p>
            <a:r>
              <a:rPr lang="en-US" dirty="0"/>
              <a:t>Inheritance is the capability of one class to derive or inherit the properties from another class.</a:t>
            </a:r>
          </a:p>
          <a:p>
            <a:r>
              <a:rPr lang="en-US" dirty="0"/>
              <a:t>The benefits of inheritance are:</a:t>
            </a:r>
          </a:p>
          <a:p>
            <a:endParaRPr lang="en-US" dirty="0"/>
          </a:p>
          <a:p>
            <a:pPr marL="514350" indent="-514350">
              <a:buFont typeface="+mj-lt"/>
              <a:buAutoNum type="arabicPeriod"/>
            </a:pPr>
            <a:r>
              <a:rPr lang="en-US" dirty="0"/>
              <a:t>It represents real-world relationships well.</a:t>
            </a:r>
          </a:p>
          <a:p>
            <a:pPr marL="514350" indent="-514350">
              <a:buFont typeface="+mj-lt"/>
              <a:buAutoNum type="arabicPeriod"/>
            </a:pPr>
            <a:r>
              <a:rPr lang="en-US" dirty="0"/>
              <a:t>It provides the reusability of a code. We don’t have to write the same code again and again. Also, it allows us to add more features to a class without modifying it.</a:t>
            </a:r>
          </a:p>
          <a:p>
            <a:pPr marL="514350" indent="-514350">
              <a:buFont typeface="+mj-lt"/>
              <a:buAutoNum type="arabicPeriod"/>
            </a:pPr>
            <a:r>
              <a:rPr lang="en-US" dirty="0"/>
              <a:t>It is transitive in nature, which means that if class B inherits from another class A, then all the subclasses of B would automatically inherit from class A.</a:t>
            </a:r>
          </a:p>
        </p:txBody>
      </p:sp>
      <p:sp>
        <p:nvSpPr>
          <p:cNvPr id="6" name="Date Placeholder 5">
            <a:extLst>
              <a:ext uri="{FF2B5EF4-FFF2-40B4-BE49-F238E27FC236}">
                <a16:creationId xmlns:a16="http://schemas.microsoft.com/office/drawing/2014/main" id="{FB8B931C-E713-D0B4-6911-FA3817A248B3}"/>
              </a:ext>
            </a:extLst>
          </p:cNvPr>
          <p:cNvSpPr>
            <a:spLocks noGrp="1"/>
          </p:cNvSpPr>
          <p:nvPr>
            <p:ph type="dt" sz="half" idx="10"/>
          </p:nvPr>
        </p:nvSpPr>
        <p:spPr>
          <a:xfrm>
            <a:off x="838200" y="6356350"/>
            <a:ext cx="1639957" cy="365125"/>
          </a:xfrm>
        </p:spPr>
        <p:txBody>
          <a:bodyPr>
            <a:normAutofit/>
          </a:bodyPr>
          <a:lstStyle/>
          <a:p>
            <a:pPr>
              <a:spcAft>
                <a:spcPts val="600"/>
              </a:spcAft>
              <a:defRPr/>
            </a:pPr>
            <a:r>
              <a:rPr lang="en-US">
                <a:solidFill>
                  <a:srgbClr val="FFFFFF"/>
                </a:solidFill>
              </a:rPr>
              <a:t>9/3/20XX</a:t>
            </a:r>
          </a:p>
        </p:txBody>
      </p:sp>
      <p:sp>
        <p:nvSpPr>
          <p:cNvPr id="7" name="Footer Placeholder 6">
            <a:extLst>
              <a:ext uri="{FF2B5EF4-FFF2-40B4-BE49-F238E27FC236}">
                <a16:creationId xmlns:a16="http://schemas.microsoft.com/office/drawing/2014/main" id="{2F4F9E3B-29E7-9418-9853-AC1FBAF9D14F}"/>
              </a:ext>
            </a:extLst>
          </p:cNvPr>
          <p:cNvSpPr>
            <a:spLocks noGrp="1"/>
          </p:cNvSpPr>
          <p:nvPr>
            <p:ph type="ftr" sz="quarter" idx="11"/>
          </p:nvPr>
        </p:nvSpPr>
        <p:spPr>
          <a:xfrm>
            <a:off x="4038600" y="6356350"/>
            <a:ext cx="5251174" cy="365125"/>
          </a:xfrm>
        </p:spPr>
        <p:txBody>
          <a:bodyPr>
            <a:normAutofit/>
          </a:bodyPr>
          <a:lstStyle/>
          <a:p>
            <a:pPr>
              <a:spcAft>
                <a:spcPts val="600"/>
              </a:spcAft>
              <a:defRPr/>
            </a:pPr>
            <a:r>
              <a:rPr lang="en-US">
                <a:solidFill>
                  <a:prstClr val="black">
                    <a:tint val="75000"/>
                  </a:prstClr>
                </a:solidFill>
              </a:rPr>
              <a:t>Presentation Title</a:t>
            </a:r>
          </a:p>
        </p:txBody>
      </p:sp>
      <p:sp>
        <p:nvSpPr>
          <p:cNvPr id="8" name="Slide Number Placeholder 7">
            <a:extLst>
              <a:ext uri="{FF2B5EF4-FFF2-40B4-BE49-F238E27FC236}">
                <a16:creationId xmlns:a16="http://schemas.microsoft.com/office/drawing/2014/main" id="{42281735-B824-8407-52EC-8ED3C85EA285}"/>
              </a:ext>
            </a:extLst>
          </p:cNvPr>
          <p:cNvSpPr>
            <a:spLocks noGrp="1"/>
          </p:cNvSpPr>
          <p:nvPr>
            <p:ph type="sldNum" sz="quarter" idx="12"/>
          </p:nvPr>
        </p:nvSpPr>
        <p:spPr>
          <a:xfrm>
            <a:off x="9541564" y="6356350"/>
            <a:ext cx="1812235" cy="365125"/>
          </a:xfrm>
        </p:spPr>
        <p:txBody>
          <a:bodyP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9</a:t>
            </a:fld>
            <a:endParaRPr lang="en-US">
              <a:solidFill>
                <a:prstClr val="black">
                  <a:tint val="75000"/>
                </a:prstClr>
              </a:solidFill>
            </a:endParaRPr>
          </a:p>
        </p:txBody>
      </p:sp>
      <p:sp>
        <p:nvSpPr>
          <p:cNvPr id="19" name="Arc 18">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2531042"/>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{8B4E1765-9D72-4F1B-80C0-534AF67436AA}tf78504181_win32</Template>
  <TotalTime>555</TotalTime>
  <Words>936</Words>
  <Application>Microsoft Office PowerPoint</Application>
  <PresentationFormat>Widescreen</PresentationFormat>
  <Paragraphs>119</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Avenir Next LT Pro</vt:lpstr>
      <vt:lpstr>Calibri</vt:lpstr>
      <vt:lpstr>Tw Cen MT</vt:lpstr>
      <vt:lpstr>urw-din</vt:lpstr>
      <vt:lpstr>ShapesVTI</vt:lpstr>
      <vt:lpstr>OOP</vt:lpstr>
      <vt:lpstr>Agenda</vt:lpstr>
      <vt:lpstr>Topic one</vt:lpstr>
      <vt:lpstr>Introduction</vt:lpstr>
      <vt:lpstr>Topic two</vt:lpstr>
      <vt:lpstr>Main Concepts of Object-Oriented Programming (OOPs)   </vt:lpstr>
      <vt:lpstr>Class  </vt:lpstr>
      <vt:lpstr>Object   </vt:lpstr>
      <vt:lpstr>Inheritance   </vt:lpstr>
      <vt:lpstr>Polymorphism   </vt:lpstr>
      <vt:lpstr>Encapsulation   </vt:lpstr>
      <vt:lpstr>Constructor   </vt:lpstr>
      <vt:lpstr>Constructor   </vt:lpstr>
      <vt:lpstr>Destructors   </vt:lpstr>
      <vt:lpstr>Decorator   </vt:lpstr>
      <vt:lpstr>Decorator  </vt:lpstr>
      <vt:lpstr>PowerPoint Presentation</vt:lpstr>
      <vt:lpstr>The way to get started is to quit talking and begin doing.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OOP</dc:title>
  <dc:creator>omnia hosny</dc:creator>
  <cp:lastModifiedBy>omnia hosny</cp:lastModifiedBy>
  <cp:revision>1</cp:revision>
  <dcterms:created xsi:type="dcterms:W3CDTF">2022-09-03T09:21:38Z</dcterms:created>
  <dcterms:modified xsi:type="dcterms:W3CDTF">2022-09-03T18:36:44Z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